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lear Sans Regular Bold"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3488"/>
    <a:srgbClr val="A100FF"/>
    <a:srgbClr val="883C84"/>
    <a:srgbClr val="461B49"/>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79" autoAdjust="0"/>
    <p:restoredTop sz="73146" autoAdjust="0"/>
  </p:normalViewPr>
  <p:slideViewPr>
    <p:cSldViewPr>
      <p:cViewPr varScale="1">
        <p:scale>
          <a:sx n="40" d="100"/>
          <a:sy n="40" d="100"/>
        </p:scale>
        <p:origin x="850"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11T16:16:23.361"/>
    </inkml:context>
    <inkml:brush xml:id="br0">
      <inkml:brushProperty name="width" value="0.05" units="cm"/>
      <inkml:brushProperty name="height" value="0.3" units="cm"/>
      <inkml:brushProperty name="color" value="#849398"/>
      <inkml:brushProperty name="ignorePressure" value="1"/>
      <inkml:brushProperty name="inkEffects" value="pencil"/>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11.08.2024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4.jpeg"/><Relationship Id="rId4" Type="http://schemas.openxmlformats.org/officeDocument/2006/relationships/image" Target="../media/image17.sv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5.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7.sv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7.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1864253" y="4105061"/>
            <a:ext cx="6377469" cy="1424172"/>
          </a:xfrm>
          <a:prstGeom prst="rect">
            <a:avLst/>
          </a:prstGeom>
        </p:spPr>
        <p:txBody>
          <a:bodyPr wrap="square" lIns="0" tIns="0" rIns="0" bIns="0" rtlCol="0" anchor="t">
            <a:spAutoFit/>
          </a:bodyPr>
          <a:lstStyle/>
          <a:p>
            <a:pPr algn="ctr">
              <a:lnSpc>
                <a:spcPts val="11059"/>
              </a:lnSpc>
            </a:pPr>
            <a:r>
              <a:rPr lang="en-US" sz="10533" spc="-105" dirty="0">
                <a:solidFill>
                  <a:srgbClr val="FFFFFF"/>
                </a:solidFill>
                <a:latin typeface="Calibri" panose="020F0502020204030204" pitchFamily="34" charset="0"/>
                <a:ea typeface="Calibri" panose="020F0502020204030204" pitchFamily="34" charset="0"/>
                <a:cs typeface="Calibri" panose="020F0502020204030204" pitchFamily="34" charset="0"/>
              </a:rPr>
              <a:t>Social</a:t>
            </a:r>
            <a:r>
              <a:rPr lang="en-US" sz="10533" spc="-105" dirty="0">
                <a:solidFill>
                  <a:srgbClr val="FFFFFF"/>
                </a:solidFill>
                <a:latin typeface="Graphik Regular" panose="020B0503030202060203" pitchFamily="34" charset="0"/>
              </a:rPr>
              <a:t> Buzz</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333500"/>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TextBox 16">
            <a:extLst>
              <a:ext uri="{FF2B5EF4-FFF2-40B4-BE49-F238E27FC236}">
                <a16:creationId xmlns:a16="http://schemas.microsoft.com/office/drawing/2014/main" id="{30DF1073-52E1-DF13-E902-F6ACC316932F}"/>
              </a:ext>
            </a:extLst>
          </p:cNvPr>
          <p:cNvSpPr txBox="1"/>
          <p:nvPr/>
        </p:nvSpPr>
        <p:spPr>
          <a:xfrm>
            <a:off x="11823331" y="2400300"/>
            <a:ext cx="5029767" cy="5693866"/>
          </a:xfrm>
          <a:prstGeom prst="rect">
            <a:avLst/>
          </a:prstGeom>
          <a:noFill/>
        </p:spPr>
        <p:txBody>
          <a:bodyPr wrap="square" rtlCol="0">
            <a:spAutoFit/>
          </a:bodyPr>
          <a:lstStyle/>
          <a:p>
            <a:pPr algn="just"/>
            <a:r>
              <a:rPr lang="en-IN" sz="2800" dirty="0"/>
              <a:t>The entire analysis is done in four steps which is requirement gathering, data cleaning, data modelling, data visualization and story telling.</a:t>
            </a:r>
          </a:p>
          <a:p>
            <a:pPr algn="just"/>
            <a:r>
              <a:rPr lang="en-IN" sz="2800" dirty="0"/>
              <a:t>The Top5 Categories are analysed from large data sets which are animals, science, food, technology, healthy eating.</a:t>
            </a:r>
          </a:p>
          <a:p>
            <a:pPr algn="just"/>
            <a:r>
              <a:rPr lang="en-IN" sz="2800" dirty="0"/>
              <a:t>Animals and Science are the two most popular categories of the content.</a:t>
            </a:r>
          </a:p>
          <a:p>
            <a:endParaRPr lang="en-IN" sz="2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
        <p:nvSpPr>
          <p:cNvPr id="22" name="TextBox 21">
            <a:extLst>
              <a:ext uri="{FF2B5EF4-FFF2-40B4-BE49-F238E27FC236}">
                <a16:creationId xmlns:a16="http://schemas.microsoft.com/office/drawing/2014/main" id="{68B62C30-8DC3-BC81-6D0D-874C6A7B850C}"/>
              </a:ext>
            </a:extLst>
          </p:cNvPr>
          <p:cNvSpPr txBox="1"/>
          <p:nvPr/>
        </p:nvSpPr>
        <p:spPr>
          <a:xfrm>
            <a:off x="2590800" y="1104901"/>
            <a:ext cx="6324600" cy="1323439"/>
          </a:xfrm>
          <a:prstGeom prst="rect">
            <a:avLst/>
          </a:prstGeom>
          <a:noFill/>
        </p:spPr>
        <p:txBody>
          <a:bodyPr wrap="square" rtlCol="0">
            <a:spAutoFit/>
          </a:bodyPr>
          <a:lstStyle/>
          <a:p>
            <a:r>
              <a:rPr lang="en-IN" sz="8000" dirty="0">
                <a:latin typeface="+mj-lt"/>
              </a:rPr>
              <a:t>Content:</a:t>
            </a:r>
            <a:endParaRPr lang="en-IN" sz="4800" dirty="0"/>
          </a:p>
        </p:txBody>
      </p:sp>
      <p:sp>
        <p:nvSpPr>
          <p:cNvPr id="24" name="TextBox 23">
            <a:extLst>
              <a:ext uri="{FF2B5EF4-FFF2-40B4-BE49-F238E27FC236}">
                <a16:creationId xmlns:a16="http://schemas.microsoft.com/office/drawing/2014/main" id="{0E7676FF-55B5-CD37-F906-D0B1371F7C7B}"/>
              </a:ext>
            </a:extLst>
          </p:cNvPr>
          <p:cNvSpPr txBox="1"/>
          <p:nvPr/>
        </p:nvSpPr>
        <p:spPr>
          <a:xfrm>
            <a:off x="2829594" y="3766197"/>
            <a:ext cx="6085806" cy="4323235"/>
          </a:xfrm>
          <a:prstGeom prst="rect">
            <a:avLst/>
          </a:prstGeom>
          <a:noFill/>
        </p:spPr>
        <p:txBody>
          <a:bodyPr wrap="square" rtlCol="0">
            <a:spAutoFit/>
          </a:bodyPr>
          <a:lstStyle/>
          <a:p>
            <a:pPr marL="571500" indent="-571500">
              <a:lnSpc>
                <a:spcPts val="2660"/>
              </a:lnSpc>
              <a:buFont typeface="Arial" panose="020B0604020202020204" pitchFamily="34" charset="0"/>
              <a:buChar char="•"/>
            </a:pPr>
            <a:r>
              <a:rPr lang="en-US" sz="4800" spc="-19" dirty="0">
                <a:solidFill>
                  <a:srgbClr val="000000"/>
                </a:solidFill>
                <a:latin typeface="Graphik Regular" panose="020B0503030202060203" pitchFamily="34" charset="0"/>
              </a:rPr>
              <a:t>Project Recap</a:t>
            </a:r>
          </a:p>
          <a:p>
            <a:pPr marL="571500" indent="-571500">
              <a:lnSpc>
                <a:spcPts val="2660"/>
              </a:lnSpc>
              <a:buFont typeface="Arial" panose="020B0604020202020204" pitchFamily="34" charset="0"/>
              <a:buChar char="•"/>
            </a:pPr>
            <a:endParaRPr lang="en-US" sz="4800" spc="-19" dirty="0">
              <a:solidFill>
                <a:srgbClr val="000000"/>
              </a:solidFill>
              <a:latin typeface="Graphik Regular" panose="020B0503030202060203" pitchFamily="34" charset="0"/>
            </a:endParaRPr>
          </a:p>
          <a:p>
            <a:pPr marL="571500" indent="-571500">
              <a:lnSpc>
                <a:spcPts val="2660"/>
              </a:lnSpc>
              <a:buFont typeface="Arial" panose="020B0604020202020204" pitchFamily="34" charset="0"/>
              <a:buChar char="•"/>
            </a:pPr>
            <a:r>
              <a:rPr lang="en-US" sz="4800" spc="-19" dirty="0">
                <a:solidFill>
                  <a:srgbClr val="000000"/>
                </a:solidFill>
                <a:latin typeface="Graphik Regular" panose="020B0503030202060203" pitchFamily="34" charset="0"/>
              </a:rPr>
              <a:t>Problem</a:t>
            </a:r>
          </a:p>
          <a:p>
            <a:pPr marL="571500" indent="-571500">
              <a:lnSpc>
                <a:spcPts val="2660"/>
              </a:lnSpc>
              <a:buFont typeface="Arial" panose="020B0604020202020204" pitchFamily="34" charset="0"/>
              <a:buChar char="•"/>
            </a:pPr>
            <a:endParaRPr lang="en-US" sz="4800" spc="-19" dirty="0">
              <a:solidFill>
                <a:srgbClr val="000000"/>
              </a:solidFill>
              <a:latin typeface="Graphik Regular" panose="020B0503030202060203" pitchFamily="34" charset="0"/>
            </a:endParaRPr>
          </a:p>
          <a:p>
            <a:pPr marL="571500" indent="-571500">
              <a:lnSpc>
                <a:spcPts val="2660"/>
              </a:lnSpc>
              <a:buFont typeface="Arial" panose="020B0604020202020204" pitchFamily="34" charset="0"/>
              <a:buChar char="•"/>
            </a:pPr>
            <a:r>
              <a:rPr lang="en-US" sz="4800" spc="-19" dirty="0">
                <a:solidFill>
                  <a:srgbClr val="000000"/>
                </a:solidFill>
                <a:latin typeface="Graphik Regular" panose="020B0503030202060203" pitchFamily="34" charset="0"/>
              </a:rPr>
              <a:t>The Analytics Team</a:t>
            </a:r>
          </a:p>
          <a:p>
            <a:pPr marL="571500" indent="-571500">
              <a:lnSpc>
                <a:spcPts val="2660"/>
              </a:lnSpc>
              <a:buFont typeface="Arial" panose="020B0604020202020204" pitchFamily="34" charset="0"/>
              <a:buChar char="•"/>
            </a:pPr>
            <a:endParaRPr lang="en-US" sz="4800" spc="-19" dirty="0">
              <a:solidFill>
                <a:srgbClr val="000000"/>
              </a:solidFill>
              <a:latin typeface="Graphik Regular" panose="020B0503030202060203" pitchFamily="34" charset="0"/>
            </a:endParaRPr>
          </a:p>
          <a:p>
            <a:pPr marL="571500" indent="-571500">
              <a:lnSpc>
                <a:spcPts val="2660"/>
              </a:lnSpc>
              <a:buFont typeface="Arial" panose="020B0604020202020204" pitchFamily="34" charset="0"/>
              <a:buChar char="•"/>
            </a:pPr>
            <a:r>
              <a:rPr lang="en-US" sz="4800" spc="-19" dirty="0">
                <a:solidFill>
                  <a:srgbClr val="000000"/>
                </a:solidFill>
                <a:latin typeface="Graphik Regular" panose="020B0503030202060203" pitchFamily="34" charset="0"/>
              </a:rPr>
              <a:t>Process</a:t>
            </a:r>
          </a:p>
          <a:p>
            <a:pPr marL="571500" indent="-571500">
              <a:lnSpc>
                <a:spcPts val="2660"/>
              </a:lnSpc>
              <a:buFont typeface="Arial" panose="020B0604020202020204" pitchFamily="34" charset="0"/>
              <a:buChar char="•"/>
            </a:pPr>
            <a:endParaRPr lang="en-US" sz="4800" spc="-19" dirty="0">
              <a:solidFill>
                <a:srgbClr val="000000"/>
              </a:solidFill>
              <a:latin typeface="Graphik Regular" panose="020B0503030202060203" pitchFamily="34" charset="0"/>
            </a:endParaRPr>
          </a:p>
          <a:p>
            <a:pPr marL="571500" indent="-571500">
              <a:lnSpc>
                <a:spcPts val="2660"/>
              </a:lnSpc>
              <a:buFont typeface="Arial" panose="020B0604020202020204" pitchFamily="34" charset="0"/>
              <a:buChar char="•"/>
            </a:pPr>
            <a:r>
              <a:rPr lang="en-US" sz="4800" spc="-19" dirty="0">
                <a:solidFill>
                  <a:srgbClr val="000000"/>
                </a:solidFill>
                <a:latin typeface="Graphik Regular" panose="020B0503030202060203" pitchFamily="34" charset="0"/>
              </a:rPr>
              <a:t>Insights</a:t>
            </a:r>
          </a:p>
          <a:p>
            <a:pPr marL="571500" indent="-571500">
              <a:lnSpc>
                <a:spcPts val="2660"/>
              </a:lnSpc>
              <a:buFont typeface="Arial" panose="020B0604020202020204" pitchFamily="34" charset="0"/>
              <a:buChar char="•"/>
            </a:pPr>
            <a:endParaRPr lang="en-US" sz="4800" spc="-19" dirty="0">
              <a:solidFill>
                <a:srgbClr val="000000"/>
              </a:solidFill>
              <a:latin typeface="Graphik Regular" panose="020B0503030202060203" pitchFamily="34" charset="0"/>
            </a:endParaRPr>
          </a:p>
          <a:p>
            <a:pPr marL="571500" indent="-571500">
              <a:lnSpc>
                <a:spcPts val="2660"/>
              </a:lnSpc>
              <a:buFont typeface="Arial" panose="020B0604020202020204" pitchFamily="34" charset="0"/>
              <a:buChar char="•"/>
            </a:pPr>
            <a:r>
              <a:rPr lang="en-US" sz="4800" spc="-19" dirty="0">
                <a:solidFill>
                  <a:srgbClr val="000000"/>
                </a:solidFill>
                <a:latin typeface="Graphik Regular" panose="020B0503030202060203" pitchFamily="34" charset="0"/>
              </a:rPr>
              <a:t>Summary</a:t>
            </a:r>
          </a:p>
          <a:p>
            <a:pPr marL="571500" indent="-571500">
              <a:lnSpc>
                <a:spcPts val="2660"/>
              </a:lnSpc>
              <a:buFont typeface="Arial" panose="020B0604020202020204" pitchFamily="34" charset="0"/>
              <a:buChar char="•"/>
            </a:pPr>
            <a:endParaRPr lang="en-US" sz="4800" spc="-19" dirty="0">
              <a:solidFill>
                <a:srgbClr val="000000"/>
              </a:solidFill>
              <a:latin typeface="Graphik Regular" panose="020B0503030202060203"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8782194" y="2247900"/>
            <a:ext cx="8210406" cy="5437421"/>
          </a:xfrm>
          <a:prstGeom prst="rect">
            <a:avLst/>
          </a:prstGeom>
          <a:solidFill>
            <a:schemeClr val="bg1"/>
          </a:solidFill>
        </p:spPr>
        <p:txBody>
          <a:bodyPr/>
          <a:lstStyle/>
          <a:p>
            <a:pPr algn="just"/>
            <a:r>
              <a:rPr lang="en-IN" sz="3600" dirty="0"/>
              <a:t>The Project is ‘Social Buzz’ . Social Buzz emphasizes content by keeping all users anonymous, only tracking user reactions on every piece of content. The Client requires an audit of their big data practice, recommendations for a successful IPO, an analysis of their content categories that highlights  the top 5 categories with the largest aggregate popularity.                                          </a:t>
            </a:r>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457200" y="3726947"/>
            <a:ext cx="10067230" cy="4997953"/>
          </a:xfrm>
          <a:prstGeom prst="rect">
            <a:avLst/>
          </a:prstGeom>
          <a:solidFill>
            <a:srgbClr val="A100FF"/>
          </a:solidFill>
          <a:ln>
            <a:solidFill>
              <a:srgbClr val="A100FF"/>
            </a:solidFill>
          </a:ln>
        </p:spPr>
        <p:txBody>
          <a:bodyPr/>
          <a:lstStyle/>
          <a:p>
            <a:pPr algn="just"/>
            <a:r>
              <a:rPr lang="en-US" sz="2800" dirty="0">
                <a:solidFill>
                  <a:schemeClr val="bg1"/>
                </a:solidFill>
              </a:rPr>
              <a:t>Over the past 5 years, Social Buzz has reached over 500 million active users each month. They have scaled quicker than anticipated and need the help of an advisory firm to oversee their scaling process effectively. Due to their rapid growth and digital nature of their core product, the amount of data that they create, collect and must analyze is huge. Every day over 100,000 pieces of content, ranging from text, images, videos and GIFs are posted. All of this data is highly unstructured and requires extremely sophisticated and expensive technology to manage and maintain. Out of the 250 people working at Social Buzz, 200 of them are technical staff working on maintaining this highly complex technology.</a:t>
            </a:r>
            <a:endParaRPr lang="en-AU" sz="2800" dirty="0">
              <a:solidFill>
                <a:schemeClr val="bg1"/>
              </a:solidFill>
            </a:endParaRPr>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260354" y="197850"/>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298454" y="1271080"/>
            <a:ext cx="3491071" cy="1231106"/>
          </a:xfrm>
          <a:prstGeom prst="rect">
            <a:avLst/>
          </a:prstGeom>
        </p:spPr>
        <p:txBody>
          <a:bodyPr wrap="square"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170066" y="964779"/>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247018" y="6850721"/>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a:extLst>
              <a:ext uri="{FF2B5EF4-FFF2-40B4-BE49-F238E27FC236}">
                <a16:creationId xmlns:a16="http://schemas.microsoft.com/office/drawing/2014/main" id="{FF401022-4725-30E0-F080-773FAD495330}"/>
              </a:ext>
            </a:extLst>
          </p:cNvPr>
          <p:cNvSpPr txBox="1"/>
          <p:nvPr/>
        </p:nvSpPr>
        <p:spPr>
          <a:xfrm>
            <a:off x="13910934" y="4593428"/>
            <a:ext cx="3870343" cy="954107"/>
          </a:xfrm>
          <a:prstGeom prst="rect">
            <a:avLst/>
          </a:prstGeom>
          <a:noFill/>
        </p:spPr>
        <p:txBody>
          <a:bodyPr wrap="square" rtlCol="0">
            <a:spAutoFit/>
          </a:bodyPr>
          <a:lstStyle/>
          <a:p>
            <a:r>
              <a:rPr lang="en-IN" sz="2800" b="1" dirty="0"/>
              <a:t>Senior Industry Analyst</a:t>
            </a:r>
          </a:p>
          <a:p>
            <a:r>
              <a:rPr lang="en-IN" sz="2800" dirty="0"/>
              <a:t>Tim Pike</a:t>
            </a:r>
          </a:p>
        </p:txBody>
      </p:sp>
      <p:sp>
        <p:nvSpPr>
          <p:cNvPr id="33" name="TextBox 32">
            <a:extLst>
              <a:ext uri="{FF2B5EF4-FFF2-40B4-BE49-F238E27FC236}">
                <a16:creationId xmlns:a16="http://schemas.microsoft.com/office/drawing/2014/main" id="{50834BA9-71BC-8647-0CCB-6E32F0755C70}"/>
              </a:ext>
            </a:extLst>
          </p:cNvPr>
          <p:cNvSpPr txBox="1"/>
          <p:nvPr/>
        </p:nvSpPr>
        <p:spPr>
          <a:xfrm>
            <a:off x="13981007" y="1587525"/>
            <a:ext cx="3870343" cy="954107"/>
          </a:xfrm>
          <a:prstGeom prst="rect">
            <a:avLst/>
          </a:prstGeom>
          <a:noFill/>
        </p:spPr>
        <p:txBody>
          <a:bodyPr wrap="square" rtlCol="0">
            <a:spAutoFit/>
          </a:bodyPr>
          <a:lstStyle/>
          <a:p>
            <a:r>
              <a:rPr lang="en-IN" sz="2800" b="1" dirty="0"/>
              <a:t>Managing Director</a:t>
            </a:r>
          </a:p>
          <a:p>
            <a:r>
              <a:rPr lang="en-IN" sz="2800" dirty="0"/>
              <a:t>Mae Mulligan</a:t>
            </a:r>
          </a:p>
        </p:txBody>
      </p:sp>
      <p:sp>
        <p:nvSpPr>
          <p:cNvPr id="34" name="TextBox 33">
            <a:extLst>
              <a:ext uri="{FF2B5EF4-FFF2-40B4-BE49-F238E27FC236}">
                <a16:creationId xmlns:a16="http://schemas.microsoft.com/office/drawing/2014/main" id="{18FE9E9C-948B-0B9D-C347-EF581BCE3166}"/>
              </a:ext>
            </a:extLst>
          </p:cNvPr>
          <p:cNvSpPr txBox="1"/>
          <p:nvPr/>
        </p:nvSpPr>
        <p:spPr>
          <a:xfrm>
            <a:off x="13891885" y="7599331"/>
            <a:ext cx="2643516" cy="1323439"/>
          </a:xfrm>
          <a:prstGeom prst="rect">
            <a:avLst/>
          </a:prstGeom>
          <a:noFill/>
        </p:spPr>
        <p:txBody>
          <a:bodyPr wrap="square" rtlCol="0">
            <a:spAutoFit/>
          </a:bodyPr>
          <a:lstStyle/>
          <a:p>
            <a:r>
              <a:rPr lang="en-IN" sz="2800" b="1" dirty="0"/>
              <a:t>Data Scientist</a:t>
            </a:r>
          </a:p>
          <a:p>
            <a:r>
              <a:rPr lang="en-IN" sz="2800" dirty="0"/>
              <a:t>Michelle Grove</a:t>
            </a:r>
          </a:p>
          <a:p>
            <a:endParaRPr lang="en-IN" sz="2400"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1565" y="1224279"/>
            <a:ext cx="1527574" cy="1584860"/>
            <a:chOff x="-2434" y="261850"/>
            <a:chExt cx="2036765" cy="211314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6484543">
              <a:off x="-267" y="259683"/>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2115800" y="223063"/>
            <a:ext cx="5270763" cy="1231106"/>
          </a:xfrm>
          <a:prstGeom prst="rect">
            <a:avLst/>
          </a:prstGeom>
        </p:spPr>
        <p:txBody>
          <a:bodyPr wrap="square"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40F4345D-D5B4-3966-6019-EC7935CE1E87}"/>
              </a:ext>
            </a:extLst>
          </p:cNvPr>
          <p:cNvSpPr txBox="1"/>
          <p:nvPr/>
        </p:nvSpPr>
        <p:spPr>
          <a:xfrm>
            <a:off x="2286000" y="1316540"/>
            <a:ext cx="755541" cy="1323439"/>
          </a:xfrm>
          <a:prstGeom prst="rect">
            <a:avLst/>
          </a:prstGeom>
          <a:noFill/>
        </p:spPr>
        <p:txBody>
          <a:bodyPr wrap="square" rtlCol="0">
            <a:spAutoFit/>
          </a:bodyPr>
          <a:lstStyle/>
          <a:p>
            <a:r>
              <a:rPr lang="en-IN" sz="8000" dirty="0">
                <a:solidFill>
                  <a:schemeClr val="bg1"/>
                </a:solidFill>
              </a:rPr>
              <a:t>1</a:t>
            </a:r>
          </a:p>
        </p:txBody>
      </p:sp>
      <p:sp>
        <p:nvSpPr>
          <p:cNvPr id="40" name="TextBox 39">
            <a:extLst>
              <a:ext uri="{FF2B5EF4-FFF2-40B4-BE49-F238E27FC236}">
                <a16:creationId xmlns:a16="http://schemas.microsoft.com/office/drawing/2014/main" id="{B59C8DF3-E482-0ACF-5365-086108C5D7F9}"/>
              </a:ext>
            </a:extLst>
          </p:cNvPr>
          <p:cNvSpPr txBox="1"/>
          <p:nvPr/>
        </p:nvSpPr>
        <p:spPr>
          <a:xfrm>
            <a:off x="5501933" y="2889774"/>
            <a:ext cx="8111628" cy="923330"/>
          </a:xfrm>
          <a:prstGeom prst="rect">
            <a:avLst/>
          </a:prstGeom>
          <a:noFill/>
        </p:spPr>
        <p:txBody>
          <a:bodyPr wrap="square" rtlCol="0">
            <a:spAutoFit/>
          </a:bodyPr>
          <a:lstStyle/>
          <a:p>
            <a:r>
              <a:rPr lang="en-IN" sz="5400" dirty="0">
                <a:solidFill>
                  <a:schemeClr val="bg1"/>
                </a:solidFill>
              </a:rPr>
              <a:t>Data Cleaning and </a:t>
            </a:r>
            <a:r>
              <a:rPr lang="en-IN" sz="5400" dirty="0" err="1">
                <a:solidFill>
                  <a:schemeClr val="bg1"/>
                </a:solidFill>
              </a:rPr>
              <a:t>Modeling</a:t>
            </a:r>
            <a:endParaRPr lang="en-IN" sz="5400" dirty="0">
              <a:solidFill>
                <a:schemeClr val="bg1"/>
              </a:solidFill>
            </a:endParaRPr>
          </a:p>
        </p:txBody>
      </p:sp>
      <p:sp>
        <p:nvSpPr>
          <p:cNvPr id="41" name="TextBox 40">
            <a:extLst>
              <a:ext uri="{FF2B5EF4-FFF2-40B4-BE49-F238E27FC236}">
                <a16:creationId xmlns:a16="http://schemas.microsoft.com/office/drawing/2014/main" id="{72318D31-ABA9-3742-A596-0B77FEA5E076}"/>
              </a:ext>
            </a:extLst>
          </p:cNvPr>
          <p:cNvSpPr txBox="1"/>
          <p:nvPr/>
        </p:nvSpPr>
        <p:spPr>
          <a:xfrm>
            <a:off x="7480887" y="4548611"/>
            <a:ext cx="5777913" cy="923330"/>
          </a:xfrm>
          <a:prstGeom prst="rect">
            <a:avLst/>
          </a:prstGeom>
          <a:noFill/>
        </p:spPr>
        <p:txBody>
          <a:bodyPr wrap="square" rtlCol="0">
            <a:spAutoFit/>
          </a:bodyPr>
          <a:lstStyle/>
          <a:p>
            <a:r>
              <a:rPr lang="en-IN" sz="5400" dirty="0">
                <a:solidFill>
                  <a:schemeClr val="bg1"/>
                </a:solidFill>
              </a:rPr>
              <a:t>Data Visualization</a:t>
            </a:r>
          </a:p>
        </p:txBody>
      </p:sp>
      <p:sp>
        <p:nvSpPr>
          <p:cNvPr id="44" name="TextBox 43">
            <a:extLst>
              <a:ext uri="{FF2B5EF4-FFF2-40B4-BE49-F238E27FC236}">
                <a16:creationId xmlns:a16="http://schemas.microsoft.com/office/drawing/2014/main" id="{569492F2-980F-39B9-7880-22D5A49C902B}"/>
              </a:ext>
            </a:extLst>
          </p:cNvPr>
          <p:cNvSpPr txBox="1"/>
          <p:nvPr/>
        </p:nvSpPr>
        <p:spPr>
          <a:xfrm>
            <a:off x="9274413" y="6181505"/>
            <a:ext cx="4597432" cy="923330"/>
          </a:xfrm>
          <a:prstGeom prst="rect">
            <a:avLst/>
          </a:prstGeom>
          <a:noFill/>
        </p:spPr>
        <p:txBody>
          <a:bodyPr wrap="square" rtlCol="0">
            <a:spAutoFit/>
          </a:bodyPr>
          <a:lstStyle/>
          <a:p>
            <a:r>
              <a:rPr lang="en-IN" sz="5400" dirty="0">
                <a:solidFill>
                  <a:schemeClr val="bg1"/>
                </a:solidFill>
              </a:rPr>
              <a:t>Story Telling</a:t>
            </a:r>
          </a:p>
        </p:txBody>
      </p:sp>
      <p:sp>
        <p:nvSpPr>
          <p:cNvPr id="45" name="TextBox 44">
            <a:extLst>
              <a:ext uri="{FF2B5EF4-FFF2-40B4-BE49-F238E27FC236}">
                <a16:creationId xmlns:a16="http://schemas.microsoft.com/office/drawing/2014/main" id="{3FAC654E-8287-E091-03BD-DCCA685067F8}"/>
              </a:ext>
            </a:extLst>
          </p:cNvPr>
          <p:cNvSpPr txBox="1"/>
          <p:nvPr/>
        </p:nvSpPr>
        <p:spPr>
          <a:xfrm>
            <a:off x="11083667" y="7855370"/>
            <a:ext cx="5896273" cy="923330"/>
          </a:xfrm>
          <a:prstGeom prst="rect">
            <a:avLst/>
          </a:prstGeom>
          <a:noFill/>
        </p:spPr>
        <p:txBody>
          <a:bodyPr wrap="square" rtlCol="0">
            <a:spAutoFit/>
          </a:bodyPr>
          <a:lstStyle/>
          <a:p>
            <a:r>
              <a:rPr lang="en-IN" sz="5400" dirty="0">
                <a:solidFill>
                  <a:schemeClr val="bg1"/>
                </a:solidFill>
              </a:rPr>
              <a:t>Present to the Client</a:t>
            </a:r>
          </a:p>
        </p:txBody>
      </p:sp>
      <p:sp>
        <p:nvSpPr>
          <p:cNvPr id="46" name="TextBox 45">
            <a:extLst>
              <a:ext uri="{FF2B5EF4-FFF2-40B4-BE49-F238E27FC236}">
                <a16:creationId xmlns:a16="http://schemas.microsoft.com/office/drawing/2014/main" id="{BD52E5F2-FF90-BDB1-03F9-E413FED45E67}"/>
              </a:ext>
            </a:extLst>
          </p:cNvPr>
          <p:cNvSpPr txBox="1"/>
          <p:nvPr/>
        </p:nvSpPr>
        <p:spPr>
          <a:xfrm>
            <a:off x="3424150" y="1544617"/>
            <a:ext cx="7090414" cy="923330"/>
          </a:xfrm>
          <a:prstGeom prst="rect">
            <a:avLst/>
          </a:prstGeom>
          <a:noFill/>
        </p:spPr>
        <p:txBody>
          <a:bodyPr wrap="square" rtlCol="0">
            <a:spAutoFit/>
          </a:bodyPr>
          <a:lstStyle/>
          <a:p>
            <a:r>
              <a:rPr lang="en-IN" sz="5400" dirty="0">
                <a:solidFill>
                  <a:schemeClr val="bg1"/>
                </a:solidFill>
              </a:rPr>
              <a:t>Project Understanding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664409" y="130262"/>
            <a:ext cx="4516702" cy="1126462"/>
          </a:xfrm>
          <a:prstGeom prst="rect">
            <a:avLst/>
          </a:prstGeom>
        </p:spPr>
        <p:txBody>
          <a:bodyPr wrap="square" lIns="0" tIns="0" rIns="0" bIns="0" rtlCol="0" anchor="t">
            <a:spAutoFit/>
          </a:bodyPr>
          <a:lstStyle/>
          <a:p>
            <a:pPr>
              <a:lnSpc>
                <a:spcPts val="9600"/>
              </a:lnSpc>
            </a:pPr>
            <a:r>
              <a:rPr lang="en-US" sz="6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pic>
        <p:nvPicPr>
          <p:cNvPr id="15" name="Picture 14">
            <a:extLst>
              <a:ext uri="{FF2B5EF4-FFF2-40B4-BE49-F238E27FC236}">
                <a16:creationId xmlns:a16="http://schemas.microsoft.com/office/drawing/2014/main" id="{CBB1DACB-7B8A-0EA0-848F-5DCA9EFFC7D8}"/>
              </a:ext>
            </a:extLst>
          </p:cNvPr>
          <p:cNvPicPr>
            <a:picLocks noChangeAspect="1"/>
          </p:cNvPicPr>
          <p:nvPr/>
        </p:nvPicPr>
        <p:blipFill rotWithShape="1">
          <a:blip r:embed="rId7">
            <a:extLst>
              <a:ext uri="{28A0092B-C50C-407E-A947-70E740481C1C}">
                <a14:useLocalDpi xmlns:a14="http://schemas.microsoft.com/office/drawing/2010/main" val="0"/>
              </a:ext>
            </a:extLst>
          </a:blip>
          <a:srcRect l="17500" t="28518" r="17500" b="17407"/>
          <a:stretch/>
        </p:blipFill>
        <p:spPr>
          <a:xfrm>
            <a:off x="306688" y="1647054"/>
            <a:ext cx="12877800" cy="4770193"/>
          </a:xfrm>
          <a:prstGeom prst="rect">
            <a:avLst/>
          </a:prstGeom>
        </p:spPr>
      </p:pic>
      <p:sp>
        <p:nvSpPr>
          <p:cNvPr id="16" name="TextBox 15">
            <a:extLst>
              <a:ext uri="{FF2B5EF4-FFF2-40B4-BE49-F238E27FC236}">
                <a16:creationId xmlns:a16="http://schemas.microsoft.com/office/drawing/2014/main" id="{0C79110A-D2CD-8CF1-B614-763D9B5116CF}"/>
              </a:ext>
            </a:extLst>
          </p:cNvPr>
          <p:cNvSpPr txBox="1"/>
          <p:nvPr/>
        </p:nvSpPr>
        <p:spPr>
          <a:xfrm>
            <a:off x="14156451" y="1267407"/>
            <a:ext cx="3429000" cy="1569660"/>
          </a:xfrm>
          <a:prstGeom prst="rect">
            <a:avLst/>
          </a:prstGeom>
          <a:noFill/>
        </p:spPr>
        <p:txBody>
          <a:bodyPr wrap="square" rtlCol="0">
            <a:spAutoFit/>
          </a:bodyPr>
          <a:lstStyle/>
          <a:p>
            <a:r>
              <a:rPr lang="en-IN" sz="3200" dirty="0">
                <a:solidFill>
                  <a:srgbClr val="7030A0"/>
                </a:solidFill>
              </a:rPr>
              <a:t>This Insight shows the total score of all categories</a:t>
            </a:r>
            <a:r>
              <a:rPr lang="en-IN" sz="3200" dirty="0"/>
              <a:t>.</a:t>
            </a:r>
          </a:p>
        </p:txBody>
      </p:sp>
      <mc:AlternateContent xmlns:mc="http://schemas.openxmlformats.org/markup-compatibility/2006">
        <mc:Choice xmlns:p14="http://schemas.microsoft.com/office/powerpoint/2010/main" xmlns:aink="http://schemas.microsoft.com/office/drawing/2016/ink" Requires="p14 aink">
          <p:contentPart p14:bwMode="auto" r:id="rId8">
            <p14:nvContentPartPr>
              <p14:cNvPr id="18" name="Ink 17">
                <a:extLst>
                  <a:ext uri="{FF2B5EF4-FFF2-40B4-BE49-F238E27FC236}">
                    <a16:creationId xmlns:a16="http://schemas.microsoft.com/office/drawing/2014/main" id="{FC6FC203-DE79-57FA-5E49-224EFD61E979}"/>
                  </a:ext>
                </a:extLst>
              </p14:cNvPr>
              <p14:cNvContentPartPr/>
              <p14:nvPr/>
            </p14:nvContentPartPr>
            <p14:xfrm>
              <a:off x="14802030" y="609420"/>
              <a:ext cx="360" cy="360"/>
            </p14:xfrm>
          </p:contentPart>
        </mc:Choice>
        <mc:Fallback>
          <p:pic>
            <p:nvPicPr>
              <p:cNvPr id="18" name="Ink 17">
                <a:extLst>
                  <a:ext uri="{FF2B5EF4-FFF2-40B4-BE49-F238E27FC236}">
                    <a16:creationId xmlns:a16="http://schemas.microsoft.com/office/drawing/2014/main" id="{FC6FC203-DE79-57FA-5E49-224EFD61E979}"/>
                  </a:ext>
                </a:extLst>
              </p:cNvPr>
              <p:cNvPicPr/>
              <p:nvPr/>
            </p:nvPicPr>
            <p:blipFill>
              <a:blip r:embed="rId9"/>
              <a:stretch>
                <a:fillRect/>
              </a:stretch>
            </p:blipFill>
            <p:spPr>
              <a:xfrm>
                <a:off x="14793030" y="555780"/>
                <a:ext cx="18000" cy="108000"/>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a:extLst>
              <a:ext uri="{FF2B5EF4-FFF2-40B4-BE49-F238E27FC236}">
                <a16:creationId xmlns:a16="http://schemas.microsoft.com/office/drawing/2014/main" id="{8FCA511F-27E6-F229-D7A5-C7D685305A79}"/>
              </a:ext>
            </a:extLst>
          </p:cNvPr>
          <p:cNvPicPr>
            <a:picLocks noChangeAspect="1"/>
          </p:cNvPicPr>
          <p:nvPr/>
        </p:nvPicPr>
        <p:blipFill rotWithShape="1">
          <a:blip r:embed="rId7">
            <a:extLst>
              <a:ext uri="{28A0092B-C50C-407E-A947-70E740481C1C}">
                <a14:useLocalDpi xmlns:a14="http://schemas.microsoft.com/office/drawing/2010/main" val="0"/>
              </a:ext>
            </a:extLst>
          </a:blip>
          <a:srcRect l="24362" t="29768" r="55693" b="25580"/>
          <a:stretch/>
        </p:blipFill>
        <p:spPr>
          <a:xfrm>
            <a:off x="3169898" y="2023499"/>
            <a:ext cx="6278902" cy="6301073"/>
          </a:xfrm>
          <a:prstGeom prst="rect">
            <a:avLst/>
          </a:prstGeom>
        </p:spPr>
      </p:pic>
      <p:pic>
        <p:nvPicPr>
          <p:cNvPr id="30" name="Picture 29">
            <a:extLst>
              <a:ext uri="{FF2B5EF4-FFF2-40B4-BE49-F238E27FC236}">
                <a16:creationId xmlns:a16="http://schemas.microsoft.com/office/drawing/2014/main" id="{EE51A5DB-4C4F-FD8A-8030-02A11A516A82}"/>
              </a:ext>
            </a:extLst>
          </p:cNvPr>
          <p:cNvPicPr>
            <a:picLocks noChangeAspect="1"/>
          </p:cNvPicPr>
          <p:nvPr/>
        </p:nvPicPr>
        <p:blipFill rotWithShape="1">
          <a:blip r:embed="rId8">
            <a:extLst>
              <a:ext uri="{28A0092B-C50C-407E-A947-70E740481C1C}">
                <a14:useLocalDpi xmlns:a14="http://schemas.microsoft.com/office/drawing/2010/main" val="0"/>
              </a:ext>
            </a:extLst>
          </a:blip>
          <a:srcRect l="19681" t="29259" r="16783" b="6373"/>
          <a:stretch/>
        </p:blipFill>
        <p:spPr>
          <a:xfrm>
            <a:off x="10611795" y="2050897"/>
            <a:ext cx="6761805" cy="630107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a:extLst>
              <a:ext uri="{FF2B5EF4-FFF2-40B4-BE49-F238E27FC236}">
                <a16:creationId xmlns:a16="http://schemas.microsoft.com/office/drawing/2014/main" id="{2DA6A982-AED7-30E9-5A73-87B8EF604861}"/>
              </a:ext>
            </a:extLst>
          </p:cNvPr>
          <p:cNvPicPr>
            <a:picLocks noChangeAspect="1"/>
          </p:cNvPicPr>
          <p:nvPr/>
        </p:nvPicPr>
        <p:blipFill rotWithShape="1">
          <a:blip r:embed="rId7">
            <a:extLst>
              <a:ext uri="{28A0092B-C50C-407E-A947-70E740481C1C}">
                <a14:useLocalDpi xmlns:a14="http://schemas.microsoft.com/office/drawing/2010/main" val="0"/>
              </a:ext>
            </a:extLst>
          </a:blip>
          <a:srcRect l="20183" t="29189" r="19509" b="12433"/>
          <a:stretch/>
        </p:blipFill>
        <p:spPr>
          <a:xfrm>
            <a:off x="13432483" y="2550707"/>
            <a:ext cx="4633075" cy="2736041"/>
          </a:xfrm>
          <a:prstGeom prst="rect">
            <a:avLst/>
          </a:prstGeom>
        </p:spPr>
      </p:pic>
      <p:pic>
        <p:nvPicPr>
          <p:cNvPr id="30" name="Picture 29">
            <a:extLst>
              <a:ext uri="{FF2B5EF4-FFF2-40B4-BE49-F238E27FC236}">
                <a16:creationId xmlns:a16="http://schemas.microsoft.com/office/drawing/2014/main" id="{A65F08A2-806B-865B-685A-1B7BD2E7A93B}"/>
              </a:ext>
            </a:extLst>
          </p:cNvPr>
          <p:cNvPicPr>
            <a:picLocks noChangeAspect="1"/>
          </p:cNvPicPr>
          <p:nvPr/>
        </p:nvPicPr>
        <p:blipFill rotWithShape="1">
          <a:blip r:embed="rId8">
            <a:extLst>
              <a:ext uri="{28A0092B-C50C-407E-A947-70E740481C1C}">
                <a14:useLocalDpi xmlns:a14="http://schemas.microsoft.com/office/drawing/2010/main" val="0"/>
              </a:ext>
            </a:extLst>
          </a:blip>
          <a:srcRect l="19583" t="29259" r="18333" b="6305"/>
          <a:stretch/>
        </p:blipFill>
        <p:spPr>
          <a:xfrm>
            <a:off x="2824655" y="1231450"/>
            <a:ext cx="10165841" cy="7377609"/>
          </a:xfrm>
          <a:prstGeom prst="rect">
            <a:avLst/>
          </a:prstGeom>
        </p:spPr>
      </p:pic>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325</TotalTime>
  <Words>346</Words>
  <Application>Microsoft Office PowerPoint</Application>
  <PresentationFormat>Custom</PresentationFormat>
  <Paragraphs>65</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Clear Sans Regular Bold</vt:lpstr>
      <vt:lpstr>Graphik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Ratnanjali Srinivasrao</cp:lastModifiedBy>
  <cp:revision>9</cp:revision>
  <dcterms:created xsi:type="dcterms:W3CDTF">2006-08-16T00:00:00Z</dcterms:created>
  <dcterms:modified xsi:type="dcterms:W3CDTF">2024-08-11T17:26:59Z</dcterms:modified>
  <dc:identifier>DAEhDyfaYKE</dc:identifier>
</cp:coreProperties>
</file>